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99" r:id="rId3"/>
    <p:sldId id="296" r:id="rId4"/>
    <p:sldId id="300" r:id="rId5"/>
    <p:sldId id="301" r:id="rId6"/>
    <p:sldId id="302" r:id="rId7"/>
    <p:sldId id="303" r:id="rId8"/>
    <p:sldId id="304" r:id="rId9"/>
    <p:sldId id="305" r:id="rId10"/>
    <p:sldId id="306" r:id="rId11"/>
    <p:sldId id="307" r:id="rId12"/>
    <p:sldId id="308" r:id="rId13"/>
    <p:sldId id="309" r:id="rId14"/>
    <p:sldId id="310" r:id="rId15"/>
    <p:sldId id="311" r:id="rId16"/>
    <p:sldId id="312" r:id="rId17"/>
    <p:sldId id="313" r:id="rId18"/>
    <p:sldId id="314" r:id="rId19"/>
    <p:sldId id="315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590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372122-E46E-4259-A69B-42A80A02BB1A}" type="datetimeFigureOut">
              <a:rPr lang="en-US" smtClean="0"/>
              <a:t>12/22/2014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0B1421-70A2-45FB-981F-9962E09A58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086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27899" y="6590073"/>
            <a:ext cx="2839822" cy="249385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BFBFB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 userDrawn="1"/>
        </p:nvSpPr>
        <p:spPr>
          <a:xfrm>
            <a:off x="2988704" y="27103"/>
            <a:ext cx="5867321" cy="6755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3200" b="0" i="0" dirty="0" smtClean="0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rPr>
              <a:t>Transmission</a:t>
            </a:r>
            <a:r>
              <a:rPr lang="en-US" sz="3200" b="0" i="0" baseline="0" dirty="0" smtClean="0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rPr>
              <a:t> Damage Due To Towing</a:t>
            </a:r>
            <a:endParaRPr lang="en-US" sz="3200" b="0" dirty="0">
              <a:solidFill>
                <a:schemeClr val="bg1">
                  <a:lumMod val="9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8882" y="6632652"/>
            <a:ext cx="50711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rPr>
              <a:t>Transmission</a:t>
            </a:r>
            <a:r>
              <a:rPr lang="en-US" sz="1000" baseline="0" dirty="0" smtClean="0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rPr>
              <a:t> Investigative Methods and Technical Reference Guide</a:t>
            </a:r>
            <a:endParaRPr lang="en-US" sz="1000" dirty="0">
              <a:solidFill>
                <a:schemeClr val="bg1">
                  <a:lumMod val="75000"/>
                </a:schemeClr>
              </a:solidFill>
              <a:latin typeface="Arial"/>
              <a:cs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ransition spd="slow">
    <p:fade thruBlk="1"/>
  </p:transition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Vehicle Towing Requirements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76400"/>
            <a:ext cx="8229600" cy="4800600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All Allison transmissions must never be towed with the vehicle driveshaft(s) connected</a:t>
            </a:r>
          </a:p>
          <a:p>
            <a:pPr lvl="1"/>
            <a:r>
              <a:rPr lang="en-US" dirty="0" smtClean="0"/>
              <a:t>Except for the 3700SP</a:t>
            </a:r>
          </a:p>
          <a:p>
            <a:r>
              <a:rPr lang="en-US" dirty="0" smtClean="0"/>
              <a:t>If driveshaft(s) are not removed prior to towing:</a:t>
            </a:r>
          </a:p>
          <a:p>
            <a:pPr lvl="1"/>
            <a:r>
              <a:rPr lang="en-US" dirty="0" smtClean="0"/>
              <a:t>Vehicle drive axles will rotate transmission output shaft at high speeds</a:t>
            </a:r>
          </a:p>
          <a:p>
            <a:pPr lvl="2"/>
            <a:r>
              <a:rPr lang="en-US" dirty="0" smtClean="0"/>
              <a:t>Output shaft becomes input shaft of transmission</a:t>
            </a:r>
          </a:p>
          <a:p>
            <a:pPr lvl="2"/>
            <a:r>
              <a:rPr lang="en-US" dirty="0" smtClean="0"/>
              <a:t>All gears, bearings, bushings and clutches rotate at high speed without lubrication</a:t>
            </a:r>
          </a:p>
          <a:p>
            <a:pPr lvl="2"/>
            <a:r>
              <a:rPr lang="en-US" dirty="0" smtClean="0"/>
              <a:t>Serious damage occurs</a:t>
            </a:r>
          </a:p>
          <a:p>
            <a:pPr lvl="3"/>
            <a:r>
              <a:rPr lang="en-US" dirty="0" smtClean="0"/>
              <a:t>Many times transmission is completely destroyed beyond economical repair</a:t>
            </a:r>
          </a:p>
          <a:p>
            <a:r>
              <a:rPr lang="en-US" dirty="0" smtClean="0"/>
              <a:t>Vehicle may only be moved minimum distance with driveshaft(s) installed</a:t>
            </a:r>
          </a:p>
          <a:p>
            <a:pPr lvl="1"/>
            <a:r>
              <a:rPr lang="en-US" dirty="0" smtClean="0"/>
              <a:t>To a location that does not interfere with traffic so driveshaft(s) can be disconnected</a:t>
            </a:r>
          </a:p>
          <a:p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4873557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Study</a:t>
            </a:r>
            <a:endParaRPr lang="en-US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Would the charging pump continue to draw sufficient volume of fluid for proper transmission operation above 400 F (204 C)?</a:t>
            </a:r>
          </a:p>
          <a:p>
            <a:pPr lvl="1"/>
            <a:r>
              <a:rPr lang="en-US" dirty="0" smtClean="0"/>
              <a:t>The answer is also No</a:t>
            </a:r>
            <a:endParaRPr lang="en-US" dirty="0"/>
          </a:p>
          <a:p>
            <a:pPr lvl="2"/>
            <a:r>
              <a:rPr lang="en-US" dirty="0" smtClean="0"/>
              <a:t>Inspection of suction filter reveals very little debris captured on outside of filter</a:t>
            </a:r>
          </a:p>
          <a:p>
            <a:pPr lvl="2"/>
            <a:r>
              <a:rPr lang="en-US" dirty="0" smtClean="0"/>
              <a:t>Large amount of metal and aluminum particles found inside transmission (refer to image of rear main case)</a:t>
            </a:r>
          </a:p>
          <a:p>
            <a:pPr lvl="2"/>
            <a:r>
              <a:rPr lang="en-US" dirty="0" smtClean="0"/>
              <a:t>Suction filter would be full of debris if transmission was operating at time of failure</a:t>
            </a:r>
            <a:endParaRPr lang="en-US" dirty="0"/>
          </a:p>
          <a:p>
            <a:pPr lvl="2"/>
            <a:r>
              <a:rPr lang="en-US" dirty="0" smtClean="0"/>
              <a:t>Lack of debris in suction filter proves transmission was not operating via engine at time of failure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8736999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Study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52401" y="4541711"/>
            <a:ext cx="365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Typical suction filter debris level when transmission is functional during failure</a:t>
            </a:r>
            <a:endParaRPr lang="en-US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4183171" y="6175176"/>
            <a:ext cx="30981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Suction filter in Case Study transmission</a:t>
            </a:r>
            <a:endParaRPr lang="en-US" sz="1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640173"/>
            <a:ext cx="3891873" cy="28956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3171" y="1640173"/>
            <a:ext cx="4873745" cy="4535003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9812157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Study</a:t>
            </a:r>
            <a:endParaRPr lang="en-US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457200" y="1447800"/>
            <a:ext cx="8229600" cy="144780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Conclusion</a:t>
            </a:r>
          </a:p>
          <a:p>
            <a:pPr lvl="1"/>
            <a:r>
              <a:rPr lang="en-US" dirty="0" smtClean="0"/>
              <a:t>Epicenter of heat source was P3 planetary</a:t>
            </a:r>
          </a:p>
          <a:p>
            <a:pPr lvl="2"/>
            <a:r>
              <a:rPr lang="en-US" dirty="0" smtClean="0"/>
              <a:t>Clearly seen by heat discoloration of steel components</a:t>
            </a:r>
          </a:p>
          <a:p>
            <a:pPr lvl="2"/>
            <a:r>
              <a:rPr lang="en-US" dirty="0" smtClean="0"/>
              <a:t>Severity of melted internal wiring harness connectors and solenoids closest to P3 planetary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7727" y="3200400"/>
            <a:ext cx="5368545" cy="308143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87727" y="2968823"/>
            <a:ext cx="33309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u="sng" dirty="0" smtClean="0">
                <a:solidFill>
                  <a:schemeClr val="accent1"/>
                </a:solidFill>
              </a:rPr>
              <a:t>Air Aging Color Chart – 1 Hour of Exposure</a:t>
            </a:r>
            <a:endParaRPr lang="en-US" sz="1400" b="1" u="sng" dirty="0">
              <a:solidFill>
                <a:schemeClr val="accent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85271" y="6233548"/>
            <a:ext cx="60347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All sections aged in same air-circulating oven for 1 hour at defined temperatures</a:t>
            </a:r>
            <a:endParaRPr lang="en-US" sz="1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6927717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Study</a:t>
            </a:r>
            <a:endParaRPr lang="en-US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457200" y="1447800"/>
            <a:ext cx="8229600" cy="4953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Conclusion</a:t>
            </a:r>
            <a:r>
              <a:rPr lang="en-US" sz="1700" dirty="0" smtClean="0"/>
              <a:t> (cont’d)</a:t>
            </a:r>
          </a:p>
          <a:p>
            <a:pPr lvl="1"/>
            <a:r>
              <a:rPr lang="en-US" dirty="0" smtClean="0"/>
              <a:t>It is physically impossible for a transmission to operate under engine power and create extent of damage shown in P3 planetary gear set</a:t>
            </a:r>
            <a:endParaRPr lang="en-US" dirty="0"/>
          </a:p>
          <a:p>
            <a:pPr lvl="1"/>
            <a:r>
              <a:rPr lang="en-US" dirty="0" smtClean="0"/>
              <a:t>Damage due to insufficient/no lubrication under engine power does not manifest into this level of damage</a:t>
            </a:r>
          </a:p>
          <a:p>
            <a:pPr lvl="1"/>
            <a:r>
              <a:rPr lang="en-US" dirty="0" smtClean="0"/>
              <a:t>It is impossible to reach melting point of output speed sensor and wiring harness if transmission was being operated under engine power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4811452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Study</a:t>
            </a:r>
            <a:endParaRPr lang="en-US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457200" y="1447800"/>
            <a:ext cx="8229600" cy="4953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Conclusion</a:t>
            </a:r>
            <a:r>
              <a:rPr lang="en-US" sz="1700" dirty="0" smtClean="0"/>
              <a:t> (cont’d)</a:t>
            </a:r>
          </a:p>
          <a:p>
            <a:pPr lvl="1"/>
            <a:r>
              <a:rPr lang="en-US" dirty="0" smtClean="0"/>
              <a:t>“I was driving the vehicle when it just stopped moving.”</a:t>
            </a:r>
          </a:p>
          <a:p>
            <a:pPr lvl="2"/>
            <a:r>
              <a:rPr lang="en-US" dirty="0" smtClean="0"/>
              <a:t>Common statement from vehicle driver and/or owner of a vehicle exhibiting damage caused by towing</a:t>
            </a:r>
          </a:p>
          <a:p>
            <a:pPr lvl="2"/>
            <a:r>
              <a:rPr lang="en-US" dirty="0" smtClean="0"/>
              <a:t>To disprove statement, inspect:</a:t>
            </a:r>
          </a:p>
          <a:p>
            <a:pPr lvl="3"/>
            <a:r>
              <a:rPr lang="en-US" dirty="0" smtClean="0"/>
              <a:t>Suction filter</a:t>
            </a:r>
          </a:p>
          <a:p>
            <a:pPr lvl="3"/>
            <a:r>
              <a:rPr lang="en-US" dirty="0" smtClean="0"/>
              <a:t>Charging pump gears</a:t>
            </a:r>
          </a:p>
          <a:p>
            <a:pPr lvl="3"/>
            <a:r>
              <a:rPr lang="en-US" dirty="0" smtClean="0"/>
              <a:t>Charging pump bushing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5698115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Study</a:t>
            </a:r>
            <a:endParaRPr lang="en-US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457200" y="1447800"/>
            <a:ext cx="3962400" cy="4495800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Conclusion</a:t>
            </a:r>
            <a:r>
              <a:rPr lang="en-US" sz="1700" dirty="0" smtClean="0"/>
              <a:t> (cont’d)</a:t>
            </a:r>
          </a:p>
          <a:p>
            <a:pPr lvl="1"/>
            <a:r>
              <a:rPr lang="en-US" dirty="0" smtClean="0"/>
              <a:t>Due to large amount of metallic debris found inside case study transmission:</a:t>
            </a:r>
          </a:p>
          <a:p>
            <a:pPr lvl="2"/>
            <a:r>
              <a:rPr lang="en-US" dirty="0" smtClean="0"/>
              <a:t>Debris would be present in suction filter if transmission was operational at time of failure</a:t>
            </a:r>
          </a:p>
          <a:p>
            <a:pPr lvl="2"/>
            <a:r>
              <a:rPr lang="en-US" dirty="0" smtClean="0"/>
              <a:t>Cleanliness of suction filter screen indicates this was not the case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625" y="2072076"/>
            <a:ext cx="4528572" cy="3109524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4819399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Study</a:t>
            </a:r>
            <a:endParaRPr lang="en-US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457200" y="1447800"/>
            <a:ext cx="4572000" cy="495300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Conclusion</a:t>
            </a:r>
            <a:r>
              <a:rPr lang="en-US" sz="1700" dirty="0" smtClean="0"/>
              <a:t> (cont’d)</a:t>
            </a:r>
          </a:p>
          <a:p>
            <a:pPr lvl="1"/>
            <a:r>
              <a:rPr lang="en-US" dirty="0" smtClean="0"/>
              <a:t>Further evidence engine was not operational:</a:t>
            </a:r>
          </a:p>
          <a:p>
            <a:pPr lvl="2"/>
            <a:r>
              <a:rPr lang="en-US" dirty="0" smtClean="0"/>
              <a:t>Scratches not present on tips of charging pump drive gear</a:t>
            </a:r>
          </a:p>
          <a:p>
            <a:pPr lvl="2"/>
            <a:r>
              <a:rPr lang="en-US" dirty="0" smtClean="0"/>
              <a:t>Radial scratches not present on bushing surface</a:t>
            </a:r>
          </a:p>
          <a:p>
            <a:pPr lvl="2"/>
            <a:r>
              <a:rPr lang="en-US" dirty="0" smtClean="0"/>
              <a:t>Indicates components were not rotating during transmission failure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1524000"/>
            <a:ext cx="3780683" cy="212688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3810000"/>
            <a:ext cx="3790579" cy="2333277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541885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Study</a:t>
            </a:r>
            <a:endParaRPr lang="en-US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457200" y="1416132"/>
            <a:ext cx="8229600" cy="56506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/>
              <a:t>Additional images of towing damage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6234529"/>
            <a:ext cx="30973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Rear of Main Case/Rear Cover Removed</a:t>
            </a:r>
            <a:endParaRPr lang="en-US" sz="1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48253"/>
            <a:ext cx="4247791" cy="440954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0971" y="1848253"/>
            <a:ext cx="3938229" cy="43758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00971" y="6224047"/>
            <a:ext cx="36270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Rear Cover/P3 Planetary/P2 Carrier/Main Shaft</a:t>
            </a:r>
            <a:endParaRPr lang="en-US" sz="14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1567914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Study</a:t>
            </a:r>
            <a:endParaRPr lang="en-US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457200" y="1416132"/>
            <a:ext cx="8229600" cy="56506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/>
              <a:t>Additional images of towing damage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8442" y="5715000"/>
            <a:ext cx="9787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Main Shaft</a:t>
            </a:r>
            <a:endParaRPr lang="en-US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5164681" y="6212172"/>
            <a:ext cx="9108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P3 Carrier</a:t>
            </a:r>
            <a:endParaRPr lang="en-US" sz="1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25" y="2362200"/>
            <a:ext cx="4840254" cy="33528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1700" y="1840675"/>
            <a:ext cx="3751613" cy="4388326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0093656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Study</a:t>
            </a:r>
            <a:endParaRPr lang="en-US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457200" y="1416132"/>
            <a:ext cx="8229600" cy="56506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/>
              <a:t>Additional images of towing damage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48888" y="6184075"/>
            <a:ext cx="63174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Typical suction filter debris level due to starting vehicle in attempt to drive into shop</a:t>
            </a:r>
            <a:endParaRPr lang="en-US" sz="1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075" y="1882135"/>
            <a:ext cx="6629400" cy="430194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1993289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Vehicle Towing Requirements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76400"/>
            <a:ext cx="822960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 smtClean="0"/>
              <a:t>Model 3700SP transmission</a:t>
            </a:r>
          </a:p>
          <a:p>
            <a:pPr lvl="1"/>
            <a:r>
              <a:rPr lang="en-US" dirty="0" smtClean="0"/>
              <a:t>Only transmission capable of being towed without removal of driveshaft(s)</a:t>
            </a:r>
          </a:p>
          <a:p>
            <a:pPr lvl="1"/>
            <a:r>
              <a:rPr lang="en-US" dirty="0" smtClean="0"/>
              <a:t>Equipped with integral transfer case</a:t>
            </a:r>
          </a:p>
          <a:p>
            <a:pPr lvl="2"/>
            <a:r>
              <a:rPr lang="en-US" dirty="0" smtClean="0"/>
              <a:t>Contains unique lubrication pump</a:t>
            </a:r>
          </a:p>
          <a:p>
            <a:pPr lvl="3"/>
            <a:r>
              <a:rPr lang="en-US" dirty="0" smtClean="0"/>
              <a:t>Provides lubrication to entire transmission</a:t>
            </a:r>
          </a:p>
          <a:p>
            <a:pPr lvl="3"/>
            <a:r>
              <a:rPr lang="en-US" dirty="0" smtClean="0"/>
              <a:t>Pump driven by transfer case gears</a:t>
            </a:r>
          </a:p>
          <a:p>
            <a:pPr lvl="3"/>
            <a:r>
              <a:rPr lang="en-US" dirty="0" smtClean="0"/>
              <a:t>Transfer case gears driven by vehicle driveshaft(s)</a:t>
            </a:r>
          </a:p>
          <a:p>
            <a:pPr lvl="3"/>
            <a:r>
              <a:rPr lang="en-US" dirty="0" smtClean="0"/>
              <a:t>Pump draws fluid from bottom of transfer case during towing</a:t>
            </a:r>
          </a:p>
          <a:p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6928766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Study</a:t>
            </a:r>
            <a:endParaRPr lang="en-US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Issue</a:t>
            </a:r>
          </a:p>
          <a:p>
            <a:pPr lvl="1"/>
            <a:r>
              <a:rPr lang="en-US" dirty="0" smtClean="0"/>
              <a:t>Leasing company service manager stated truck stopped moving</a:t>
            </a:r>
          </a:p>
          <a:p>
            <a:pPr lvl="1"/>
            <a:r>
              <a:rPr lang="en-US" dirty="0" smtClean="0"/>
              <a:t>Driver pulled to side of road</a:t>
            </a:r>
          </a:p>
          <a:p>
            <a:pPr lvl="1"/>
            <a:r>
              <a:rPr lang="en-US" dirty="0" smtClean="0"/>
              <a:t>Smoke coming from under truck</a:t>
            </a:r>
          </a:p>
          <a:p>
            <a:pPr lvl="1"/>
            <a:r>
              <a:rPr lang="en-US" dirty="0" smtClean="0"/>
              <a:t>Truck in use as rental at time of failure.</a:t>
            </a:r>
          </a:p>
          <a:p>
            <a:pPr lvl="2"/>
            <a:r>
              <a:rPr lang="en-US" dirty="0" smtClean="0"/>
              <a:t>Vehicle mileage at failure 149,365 (240,380 Km)</a:t>
            </a:r>
          </a:p>
          <a:p>
            <a:r>
              <a:rPr lang="en-US" dirty="0" smtClean="0"/>
              <a:t>Transmission</a:t>
            </a:r>
          </a:p>
          <a:p>
            <a:pPr lvl="1"/>
            <a:r>
              <a:rPr lang="en-US" dirty="0" smtClean="0"/>
              <a:t>3000 Series</a:t>
            </a:r>
          </a:p>
          <a:p>
            <a:r>
              <a:rPr lang="en-US" dirty="0" smtClean="0"/>
              <a:t>Vocation</a:t>
            </a:r>
          </a:p>
          <a:p>
            <a:pPr lvl="1"/>
            <a:r>
              <a:rPr lang="en-US" dirty="0" smtClean="0"/>
              <a:t>Straight truck with box body (lease vehicle)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3430576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Study</a:t>
            </a:r>
            <a:endParaRPr lang="en-US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Component damage found: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72" y="2209801"/>
            <a:ext cx="4121928" cy="260493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1565" y="2209799"/>
            <a:ext cx="4733019" cy="365760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5272" y="4724400"/>
            <a:ext cx="17331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Output Speed Sensor</a:t>
            </a:r>
            <a:endParaRPr lang="en-US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4311565" y="5803075"/>
            <a:ext cx="33912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P3 Planetary &amp; Main Shaft Welded Together</a:t>
            </a:r>
            <a:endParaRPr lang="en-US" sz="1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77402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Study</a:t>
            </a:r>
            <a:endParaRPr lang="en-US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Component damage found: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2400" y="5430255"/>
            <a:ext cx="42304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P2 Planetary Carrier Before Removal From P3 Ring Gear</a:t>
            </a:r>
            <a:endParaRPr lang="en-US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4745182" y="5430256"/>
            <a:ext cx="19833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Inside Rear of Main Case</a:t>
            </a:r>
            <a:endParaRPr lang="en-US" sz="1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360220"/>
            <a:ext cx="4391247" cy="307003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2347355"/>
            <a:ext cx="4153851" cy="3082901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5085947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Study</a:t>
            </a:r>
            <a:endParaRPr lang="en-US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Component damage found: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28800" y="6169223"/>
            <a:ext cx="37669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Internal Wiring Harness and Solenoid Connectors</a:t>
            </a:r>
            <a:endParaRPr lang="en-US" sz="1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2187055"/>
            <a:ext cx="5462215" cy="4061345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4206568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Study</a:t>
            </a:r>
            <a:endParaRPr lang="en-US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At what temperatures would the output speed sensor and internal wiring harness connectors begin to melt?</a:t>
            </a:r>
          </a:p>
          <a:p>
            <a:pPr lvl="1"/>
            <a:r>
              <a:rPr lang="en-US" dirty="0" smtClean="0"/>
              <a:t>Output speed sensor made from 33% glass filled </a:t>
            </a:r>
            <a:r>
              <a:rPr lang="en-US" dirty="0" err="1" smtClean="0"/>
              <a:t>polamide</a:t>
            </a:r>
            <a:endParaRPr lang="en-US" dirty="0" smtClean="0"/>
          </a:p>
          <a:p>
            <a:pPr lvl="2"/>
            <a:r>
              <a:rPr lang="en-US" dirty="0" smtClean="0"/>
              <a:t>Melting temperature 530-580 F (277-304 C)</a:t>
            </a:r>
          </a:p>
          <a:p>
            <a:pPr lvl="1"/>
            <a:r>
              <a:rPr lang="en-US" dirty="0" smtClean="0"/>
              <a:t>Internal wiring harness channel composed of heat stabilized Nylon 66</a:t>
            </a:r>
          </a:p>
          <a:p>
            <a:pPr lvl="2"/>
            <a:r>
              <a:rPr lang="en-US" dirty="0" smtClean="0"/>
              <a:t>Melting temperature 489-505 F (254-263 C)</a:t>
            </a:r>
          </a:p>
          <a:p>
            <a:pPr lvl="1"/>
            <a:r>
              <a:rPr lang="en-US" dirty="0" smtClean="0"/>
              <a:t>Not all transmission series use exact same materials, but melting points would be similar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0098229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Study</a:t>
            </a:r>
            <a:endParaRPr lang="en-US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Can a transmission operate with fluid at these temperatures?</a:t>
            </a:r>
          </a:p>
          <a:p>
            <a:pPr lvl="1"/>
            <a:r>
              <a:rPr lang="en-US" dirty="0" smtClean="0"/>
              <a:t>This transmission was filled with </a:t>
            </a:r>
            <a:r>
              <a:rPr lang="en-US" dirty="0" err="1" smtClean="0"/>
              <a:t>Transynd</a:t>
            </a:r>
            <a:r>
              <a:rPr lang="en-US" dirty="0" smtClean="0"/>
              <a:t> fluid</a:t>
            </a:r>
          </a:p>
          <a:p>
            <a:pPr lvl="2"/>
            <a:r>
              <a:rPr lang="en-US" dirty="0" err="1" smtClean="0"/>
              <a:t>TranSynd</a:t>
            </a:r>
            <a:r>
              <a:rPr lang="en-US" dirty="0" smtClean="0"/>
              <a:t> flash point is 455 F (235 C)</a:t>
            </a:r>
          </a:p>
          <a:p>
            <a:pPr lvl="3"/>
            <a:r>
              <a:rPr lang="en-US" dirty="0" smtClean="0"/>
              <a:t>Flash point is lowest temperature where vapor formed above a pool of liquid will ignite at a pressure of 1 atmosphere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5214416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57200" y="6858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Case Study</a:t>
            </a:r>
            <a:endParaRPr lang="en-US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Is it logical that an output speed sensor with a melting point of 530-580 F (277-304 C) would have melted from heat generated inside the transmission during operation?</a:t>
            </a:r>
          </a:p>
          <a:p>
            <a:pPr lvl="1"/>
            <a:r>
              <a:rPr lang="en-US" dirty="0" smtClean="0"/>
              <a:t>The answer is No.</a:t>
            </a:r>
          </a:p>
          <a:p>
            <a:pPr lvl="2"/>
            <a:r>
              <a:rPr lang="en-US" dirty="0" smtClean="0"/>
              <a:t>It is not possible for the transmission to continue operation until internal temperatures reached this point.</a:t>
            </a:r>
          </a:p>
          <a:p>
            <a:pPr lvl="2"/>
            <a:r>
              <a:rPr lang="en-US" dirty="0" smtClean="0"/>
              <a:t>Transmission fluid viscosity would have greatly increased at approx. 400 F (204 C)</a:t>
            </a:r>
          </a:p>
          <a:p>
            <a:pPr lvl="3"/>
            <a:r>
              <a:rPr lang="en-US" dirty="0" smtClean="0"/>
              <a:t>Would have become almost a paste at 500 F (260 C)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3337348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575</TotalTime>
  <Words>893</Words>
  <Application>Microsoft Office PowerPoint</Application>
  <PresentationFormat>On-screen Show (4:3)</PresentationFormat>
  <Paragraphs>131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Vehicle Towing Requirements</vt:lpstr>
      <vt:lpstr>Vehicle Towing Requirements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</dc:title>
  <dc:creator>Owner</dc:creator>
  <cp:lastModifiedBy>Scott Scull</cp:lastModifiedBy>
  <cp:revision>112</cp:revision>
  <dcterms:created xsi:type="dcterms:W3CDTF">2006-08-16T00:00:00Z</dcterms:created>
  <dcterms:modified xsi:type="dcterms:W3CDTF">2014-12-22T14:57:29Z</dcterms:modified>
</cp:coreProperties>
</file>